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63" r:id="rId3"/>
    <p:sldId id="274" r:id="rId4"/>
    <p:sldId id="275" r:id="rId5"/>
    <p:sldId id="264" r:id="rId6"/>
    <p:sldId id="287" r:id="rId7"/>
    <p:sldId id="265" r:id="rId8"/>
    <p:sldId id="266" r:id="rId9"/>
    <p:sldId id="268" r:id="rId10"/>
    <p:sldId id="291" r:id="rId11"/>
    <p:sldId id="277" r:id="rId12"/>
    <p:sldId id="279" r:id="rId13"/>
    <p:sldId id="282" r:id="rId14"/>
    <p:sldId id="281" r:id="rId15"/>
    <p:sldId id="269" r:id="rId16"/>
    <p:sldId id="285" r:id="rId17"/>
    <p:sldId id="289" r:id="rId18"/>
    <p:sldId id="284" r:id="rId19"/>
    <p:sldId id="290" r:id="rId20"/>
    <p:sldId id="278" r:id="rId21"/>
    <p:sldId id="292" r:id="rId22"/>
    <p:sldId id="283" r:id="rId23"/>
    <p:sldId id="288" r:id="rId24"/>
    <p:sldId id="276" r:id="rId25"/>
    <p:sldId id="26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1E7"/>
    <a:srgbClr val="FFA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1" autoAdjust="0"/>
    <p:restoredTop sz="80705" autoAdjust="0"/>
  </p:normalViewPr>
  <p:slideViewPr>
    <p:cSldViewPr snapToGrid="0">
      <p:cViewPr varScale="1">
        <p:scale>
          <a:sx n="54" d="100"/>
          <a:sy n="54" d="100"/>
        </p:scale>
        <p:origin x="12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4DCC1-58AA-4132-8D90-F0C79A3507CA}" type="datetimeFigureOut">
              <a:rPr lang="en-AU" smtClean="0"/>
              <a:t>6/02/2021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C09F3-E10D-4C65-9BB8-84E281B2A6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113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Spyro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0477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THIERRY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9249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THIERRY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8307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5705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JIM</a:t>
            </a:r>
          </a:p>
          <a:p>
            <a:endParaRPr lang="en-US" b="1" dirty="0"/>
          </a:p>
          <a:p>
            <a:r>
              <a:rPr lang="en-US" b="0" dirty="0"/>
              <a:t>Cape Grim - Tasmania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0202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3438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9078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VANESSA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856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VANESSA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454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VANESSA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Recorded rain levels could be much later when or even before the fires started, not providing respite to emergency services and assisting with fighting fires.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018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VANESSA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Recorded rain levels could be much later when or even before the fires started, not providing respite to emergency services and assisting with fighting fires.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134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9047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SPYRO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7532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SPYRO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2172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SPYRO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8974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SPYRO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839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5564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7553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5443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4807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None/>
              <a:tabLst>
                <a:tab pos="457200" algn="l"/>
              </a:tabLst>
            </a:pPr>
            <a:r>
              <a:rPr lang="en-US" b="1" dirty="0"/>
              <a:t>COLLINS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None/>
              <a:tabLst>
                <a:tab pos="457200" algn="l"/>
              </a:tabLst>
            </a:pPr>
            <a:endParaRPr lang="en-AU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A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 this topic?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A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Interesting topic increasingly important for decades, at first glance correlations expected among multitudes of data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A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Also close to home with examples in the southern and eastern suburbs in the past two weeks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4465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COLLINS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7397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COLLINS</a:t>
            </a:r>
          </a:p>
          <a:p>
            <a:pPr>
              <a:lnSpc>
                <a:spcPct val="100000"/>
              </a:lnSpc>
            </a:pP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Relationship examples: 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frequency and severity of bushfires increases as GHG increase, rainfall decreases, temperature increases, deforestation increases 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GHG increases temperature 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Increase temperature decreases rainfall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 decrease in rainfall causes deforestation to increase</a:t>
            </a:r>
          </a:p>
          <a:p>
            <a:pPr>
              <a:lnSpc>
                <a:spcPct val="100000"/>
              </a:lnSpc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4363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THIERRY</a:t>
            </a:r>
          </a:p>
          <a:p>
            <a:endParaRPr lang="en-US" b="1" dirty="0"/>
          </a:p>
          <a:p>
            <a:r>
              <a:rPr lang="en-US" b="1" dirty="0"/>
              <a:t>- </a:t>
            </a:r>
            <a:r>
              <a:rPr lang="en-US" sz="1200" dirty="0"/>
              <a:t>CO2 (carbon dioxide), CH4 (methane), N2O (nitrous oxide)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0818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THIERRY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i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i="1" dirty="0"/>
              <a:t>The team had to be creative to find other proxies for climate change that can be used to complete the project and answer the hypothesis question.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sets, which may be a good indicator of climate change, are also often not in a useable format, for example only reported every 5 years.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data was an unbalanced panel, some series go all the way back to 1920 while others only go back to 1990 and doesn’t provide data up to 2020.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Difficulty finding good open sources, for example, geographic spatial bushfire data produced by NASA and </a:t>
            </a:r>
            <a:r>
              <a:rPr lang="en-US" dirty="0" err="1"/>
              <a:t>data.gov.au</a:t>
            </a:r>
            <a:r>
              <a:rPr lang="en-US" dirty="0"/>
              <a:t>. Bushfire data is often note open and consolidated – emergency fire department in each state produces their own data.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Statistical testing was very bland, which can affect the statistical significance of the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end, the team traded simplicity and efficiency to complete the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09F3-E10D-4C65-9BB8-84E281B2A660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7690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F3276-DE39-4A7A-B0F7-03D81AB3A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C5BEB-8626-4E18-8CD1-8548658AB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BC003-ADA0-4EEC-A3B4-842C0259E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E1214-5CE5-4F18-8370-AE41C4753E54}" type="datetimeFigureOut">
              <a:rPr lang="en-AU" smtClean="0"/>
              <a:t>6/02/2021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5F8CC-EC61-48D8-BD5D-C23369BA6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5DD54-3209-4A39-8AD4-90F0A080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084D-1B05-4BF9-ACF0-84A38CB31A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7596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1BE9-0358-4482-A001-84CC1F356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A2B17-BC01-4866-97BD-03A1B279C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E450C-93FB-46AB-A437-05C6FE502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E1214-5CE5-4F18-8370-AE41C4753E54}" type="datetimeFigureOut">
              <a:rPr lang="en-AU" smtClean="0"/>
              <a:t>6/02/2021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F4F2F-C578-4B8B-B125-7BFAC9AAE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C54D9-74C9-4DE1-A7FF-B48F3B28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084D-1B05-4BF9-ACF0-84A38CB31A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7031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2103C5-91E4-4A71-8DB4-FCBCF8958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0B593-687B-4A02-BA4C-B6B16BFA0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6AEBF-AB60-47F9-A75B-1B3AA38E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E1214-5CE5-4F18-8370-AE41C4753E54}" type="datetimeFigureOut">
              <a:rPr lang="en-AU" smtClean="0"/>
              <a:t>6/02/2021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7FF85-95A7-4557-B9BC-0D990C7E7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92AFB-CD75-454E-9CFA-C01CF5E27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084D-1B05-4BF9-ACF0-84A38CB31A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0880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37B7E-5B96-487C-9DEB-88989CF1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50D42-2A39-41BA-8E43-5A2A5C310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33D7-FFF0-442D-B875-53EFCA5D8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E1214-5CE5-4F18-8370-AE41C4753E54}" type="datetimeFigureOut">
              <a:rPr lang="en-AU" smtClean="0"/>
              <a:t>6/02/2021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4A7DB-C90A-4E2D-9BB7-34D35A4B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F4FF1-C457-4910-8854-53B9A7E8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084D-1B05-4BF9-ACF0-84A38CB31A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0094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26952-971B-4909-B779-393464DF4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03427-901C-4E9B-8624-DD09C5124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16FD0-ECC3-4BE5-8743-456B1ED10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E1214-5CE5-4F18-8370-AE41C4753E54}" type="datetimeFigureOut">
              <a:rPr lang="en-AU" smtClean="0"/>
              <a:t>6/02/2021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FDA51-3CAC-49EE-9FD7-2C2A36055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26DD2-6135-4BCA-8B0D-8E332409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084D-1B05-4BF9-ACF0-84A38CB31A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15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FD94-7143-44FF-8A6B-ADA192737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F00F3-383E-41B2-A1F8-3C8F45C6E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2E34E8-B52D-440D-BE92-4487044B2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BA8BE-8EC1-4934-89D6-942EF7E24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E1214-5CE5-4F18-8370-AE41C4753E54}" type="datetimeFigureOut">
              <a:rPr lang="en-AU" smtClean="0"/>
              <a:t>6/02/2021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858E6-1096-4FD7-802B-6CA861EAD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DE17E-CA06-40D9-8AC8-223EC3F76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084D-1B05-4BF9-ACF0-84A38CB31A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6834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975D-742E-4768-B977-973DC4265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80891-6979-429D-B183-845CA28D8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DE20C-7604-4107-8A2C-4DBF9BE3C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53E6C-F345-44C4-8BE8-4573C4F33A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CEB22C-C5A3-435E-892E-67EF5F5A0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2DAB15-B2C0-4088-A3C7-95EB3C2BA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E1214-5CE5-4F18-8370-AE41C4753E54}" type="datetimeFigureOut">
              <a:rPr lang="en-AU" smtClean="0"/>
              <a:t>6/02/2021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2C414F-DED0-4E2A-9950-82DAE8929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27C676-54CF-475A-BE54-E4CB8829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084D-1B05-4BF9-ACF0-84A38CB31A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001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FBD80-F203-446B-B776-A028090D4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E6C92B-E980-4A8D-BA44-4D6D35412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E1214-5CE5-4F18-8370-AE41C4753E54}" type="datetimeFigureOut">
              <a:rPr lang="en-AU" smtClean="0"/>
              <a:t>6/02/2021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197AA-E7C7-4117-9262-6B57F3E73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688F2F-9520-4E70-9CF3-271677271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084D-1B05-4BF9-ACF0-84A38CB31A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8752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1002E0-47B0-44C1-BF16-8F2ACC594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E1214-5CE5-4F18-8370-AE41C4753E54}" type="datetimeFigureOut">
              <a:rPr lang="en-AU" smtClean="0"/>
              <a:t>6/02/2021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D58CD-D172-467C-AD2A-A5B0F1469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3ADFF-331C-42F4-8B47-E512DE1F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084D-1B05-4BF9-ACF0-84A38CB31A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8953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85AF-FFC2-4E77-A6D9-6062A92B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B18EF-4FE2-4F9D-8A28-F5FE0F6A8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270D4-EB97-4367-9550-9CD10A375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F1CC7-97E2-48E6-A66A-36069EAC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E1214-5CE5-4F18-8370-AE41C4753E54}" type="datetimeFigureOut">
              <a:rPr lang="en-AU" smtClean="0"/>
              <a:t>6/02/2021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D025F-F495-4B63-BBDA-C24D47A02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68E6B-1180-4A8A-A8CF-E3D0ED84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084D-1B05-4BF9-ACF0-84A38CB31A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3875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B906E-0D7E-4F82-B9B9-4FE94FFC1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1855F1-C152-4BA5-A2B7-5D2610A923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CC74D-2703-467A-A0CE-616906112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A9F6B-5628-41E7-92A5-150F6E9E7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E1214-5CE5-4F18-8370-AE41C4753E54}" type="datetimeFigureOut">
              <a:rPr lang="en-AU" smtClean="0"/>
              <a:t>6/02/2021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C9B64-268D-4074-8049-4A61D0375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D0C34-C678-4E8A-A703-29655D14E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084D-1B05-4BF9-ACF0-84A38CB31A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904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52A28F-0C14-490A-87EB-DAC2E0E5A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E1E33-DB43-4806-85F1-3E9C98A3F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6775F-39E6-401C-8B02-1E935446D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E1214-5CE5-4F18-8370-AE41C4753E54}" type="datetimeFigureOut">
              <a:rPr lang="en-AU" smtClean="0"/>
              <a:t>6/02/2021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BE48A-EE1C-4AC3-8B59-B188F85AE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75F0C-DCFA-4DAD-80AE-100AF44C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084D-1B05-4BF9-ACF0-84A38CB31A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5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ybushfireplan.wa.gov.au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ybushfireplan.wa.gov.a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3908EE-A98B-459E-B8F6-5AEB3EF4AF61}"/>
              </a:ext>
            </a:extLst>
          </p:cNvPr>
          <p:cNvSpPr/>
          <p:nvPr/>
        </p:nvSpPr>
        <p:spPr>
          <a:xfrm>
            <a:off x="345291" y="1131758"/>
            <a:ext cx="11501418" cy="346857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AU" sz="5000" b="1" dirty="0">
                <a:ea typeface="Calibri" panose="020F0502020204030204" pitchFamily="34" charset="0"/>
                <a:cs typeface="Times New Roman" panose="02020603050405020304" pitchFamily="18" charset="0"/>
              </a:rPr>
              <a:t>Impact of climate on bushfires in Australia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AU" sz="25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AU" sz="25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AU" sz="25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AU" sz="25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AU" sz="2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by </a:t>
            </a:r>
            <a:r>
              <a:rPr lang="en-AU" sz="2500" b="1" dirty="0">
                <a:solidFill>
                  <a:srgbClr val="FF81E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 Disney Donut</a:t>
            </a:r>
            <a:endParaRPr lang="en-AU" sz="2500" dirty="0">
              <a:solidFill>
                <a:srgbClr val="FF81E7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C168C1-327D-4F75-B84C-3130998AA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8" y="5726242"/>
            <a:ext cx="12028624" cy="751789"/>
          </a:xfrm>
          <a:prstGeom prst="rect">
            <a:avLst/>
          </a:prstGeom>
        </p:spPr>
      </p:pic>
      <p:pic>
        <p:nvPicPr>
          <p:cNvPr id="18" name="Picture 17" descr="A picture containing clipart&#10;&#10;Description automatically generated">
            <a:extLst>
              <a:ext uri="{FF2B5EF4-FFF2-40B4-BE49-F238E27FC236}">
                <a16:creationId xmlns:a16="http://schemas.microsoft.com/office/drawing/2014/main" id="{9ED06589-B283-4E2F-81A2-40CFBACDF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612" y="1"/>
            <a:ext cx="1050388" cy="10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67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72BD78-D603-41C1-B04E-B09B83F19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7978"/>
            <a:ext cx="12192000" cy="513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10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8902EAD-C6C3-40E4-B0A8-B87DB97F1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330" y="1132219"/>
            <a:ext cx="8462270" cy="5077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97B06-7DBE-5149-B2B7-BEEFAE3E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latin typeface="+mn-lt"/>
              </a:rPr>
              <a:t>Findings: Rainfall</a:t>
            </a:r>
          </a:p>
        </p:txBody>
      </p:sp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D3339FD3-024B-430F-8523-5604BC1A2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612" y="1"/>
            <a:ext cx="1050388" cy="105038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43780D-F30C-469B-9595-9D582D60142B}"/>
              </a:ext>
            </a:extLst>
          </p:cNvPr>
          <p:cNvSpPr txBox="1">
            <a:spLocks/>
          </p:cNvSpPr>
          <p:nvPr/>
        </p:nvSpPr>
        <p:spPr>
          <a:xfrm>
            <a:off x="835151" y="1671568"/>
            <a:ext cx="3279649" cy="4303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long-term average rainfall is consistent, while yearly averages can differ significantly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30269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A53CD94-EF67-433A-BE68-331ADA9AB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503" y="1181467"/>
            <a:ext cx="7157307" cy="5725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97B06-7DBE-5149-B2B7-BEEFAE3E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+mn-lt"/>
              </a:rPr>
              <a:t>Findings: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5E42D-9C5F-0E47-95AF-C86F783D7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1" y="1671568"/>
            <a:ext cx="4152774" cy="430346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/>
              <a:t>Average Temperature in Australia is on the rise over time</a:t>
            </a: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0B8151EF-AB4E-4696-9F89-549FD2966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612" y="1"/>
            <a:ext cx="1050388" cy="10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57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97B06-7DBE-5149-B2B7-BEEFAE3E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+mn-lt"/>
              </a:rPr>
              <a:t>Findings: Emissions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5E42D-9C5F-0E47-95AF-C86F783D7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1" y="1671568"/>
            <a:ext cx="3878740" cy="253530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/>
              <a:t>The latest greenhouse gas (GHG) data updated monthly from one of the cleanest air </a:t>
            </a:r>
            <a:r>
              <a:rPr lang="en-AU" sz="3000" dirty="0"/>
              <a:t>sources in the world</a:t>
            </a:r>
            <a:endParaRPr lang="en-US" sz="300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0B8151EF-AB4E-4696-9F89-549FD2966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612" y="1"/>
            <a:ext cx="1050388" cy="10503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D91876-59D6-4E00-AF90-9F4CFCA73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461" y="1671568"/>
            <a:ext cx="6187863" cy="371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22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97B06-7DBE-5149-B2B7-BEEFAE3E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+mn-lt"/>
              </a:rPr>
              <a:t>Findings: Emissions</a:t>
            </a: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0B8151EF-AB4E-4696-9F89-549FD2966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612" y="1"/>
            <a:ext cx="1050388" cy="1050388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3D7B6A6-5C1D-439C-9A00-61C6F3DFC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300" y="1990701"/>
            <a:ext cx="13144500" cy="392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8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97B06-7DBE-5149-B2B7-BEEFAE3E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+mn-lt"/>
              </a:rPr>
              <a:t>Findings: Temperature v Emissions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5E42D-9C5F-0E47-95AF-C86F783D7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1" y="1671568"/>
            <a:ext cx="4152774" cy="430346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/>
              <a:t>Temperature and emissions increase slowly over time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3000" dirty="0"/>
              <a:t>Moderately positive relationship with </a:t>
            </a:r>
            <a:r>
              <a:rPr lang="en-AU" sz="3000" dirty="0"/>
              <a:t>R</a:t>
            </a:r>
            <a:r>
              <a:rPr lang="en-AU" sz="3000" baseline="30000" dirty="0"/>
              <a:t>2</a:t>
            </a:r>
            <a:r>
              <a:rPr lang="en-AU" sz="3000" dirty="0"/>
              <a:t> = 0.4</a:t>
            </a:r>
            <a:endParaRPr lang="en-US" sz="3000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9FBA519-AE86-4846-9EFC-AB3A4C769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795" y="1415513"/>
            <a:ext cx="6900205" cy="4600136"/>
          </a:xfrm>
          <a:prstGeom prst="rect">
            <a:avLst/>
          </a:prstGeom>
        </p:spPr>
      </p:pic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0B8151EF-AB4E-4696-9F89-549FD2966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612" y="1"/>
            <a:ext cx="1050388" cy="10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50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7B06-7DBE-5149-B2B7-BEEFAE3E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latin typeface="+mn-lt"/>
              </a:rPr>
              <a:t>Findings: Bushfires</a:t>
            </a:r>
          </a:p>
        </p:txBody>
      </p:sp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3E0FEBA5-B4FC-4078-B112-C89DCE4CB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612" y="1"/>
            <a:ext cx="1050388" cy="10503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4C494C-BCFB-4721-B94A-7F80C91752BB}"/>
              </a:ext>
            </a:extLst>
          </p:cNvPr>
          <p:cNvSpPr txBox="1">
            <a:spLocks/>
          </p:cNvSpPr>
          <p:nvPr/>
        </p:nvSpPr>
        <p:spPr>
          <a:xfrm>
            <a:off x="835151" y="1671568"/>
            <a:ext cx="3279649" cy="4303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The data does not show more bushfires over time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But it feels like we experience one almost every year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B93719E-B0B7-48C6-9C41-C236FFD8C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40" y="1671567"/>
            <a:ext cx="8606926" cy="430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33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110001-55F7-B746-93F0-81AD00BB8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494327"/>
              </p:ext>
            </p:extLst>
          </p:nvPr>
        </p:nvGraphicFramePr>
        <p:xfrm>
          <a:off x="603116" y="1525053"/>
          <a:ext cx="11188006" cy="5127094"/>
        </p:xfrm>
        <a:graphic>
          <a:graphicData uri="http://schemas.openxmlformats.org/drawingml/2006/table">
            <a:tbl>
              <a:tblPr/>
              <a:tblGrid>
                <a:gridCol w="1036220">
                  <a:extLst>
                    <a:ext uri="{9D8B030D-6E8A-4147-A177-3AD203B41FA5}">
                      <a16:colId xmlns:a16="http://schemas.microsoft.com/office/drawing/2014/main" val="4254781972"/>
                    </a:ext>
                  </a:extLst>
                </a:gridCol>
                <a:gridCol w="1048132">
                  <a:extLst>
                    <a:ext uri="{9D8B030D-6E8A-4147-A177-3AD203B41FA5}">
                      <a16:colId xmlns:a16="http://schemas.microsoft.com/office/drawing/2014/main" val="3143691671"/>
                    </a:ext>
                  </a:extLst>
                </a:gridCol>
                <a:gridCol w="5085817">
                  <a:extLst>
                    <a:ext uri="{9D8B030D-6E8A-4147-A177-3AD203B41FA5}">
                      <a16:colId xmlns:a16="http://schemas.microsoft.com/office/drawing/2014/main" val="3328693030"/>
                    </a:ext>
                  </a:extLst>
                </a:gridCol>
                <a:gridCol w="2052359">
                  <a:extLst>
                    <a:ext uri="{9D8B030D-6E8A-4147-A177-3AD203B41FA5}">
                      <a16:colId xmlns:a16="http://schemas.microsoft.com/office/drawing/2014/main" val="3781126876"/>
                    </a:ext>
                  </a:extLst>
                </a:gridCol>
                <a:gridCol w="1965478">
                  <a:extLst>
                    <a:ext uri="{9D8B030D-6E8A-4147-A177-3AD203B41FA5}">
                      <a16:colId xmlns:a16="http://schemas.microsoft.com/office/drawing/2014/main" val="1685948888"/>
                    </a:ext>
                  </a:extLst>
                </a:gridCol>
              </a:tblGrid>
              <a:tr h="3868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Ranking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description 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state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area burned ha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793891"/>
                  </a:ext>
                </a:extLst>
              </a:tr>
              <a:tr h="21684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1975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1974-75 Australian bushfire season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Northern Territory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45,000,000 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039880"/>
                  </a:ext>
                </a:extLst>
              </a:tr>
              <a:tr h="21684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1970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1969-70 Dry River-Victoria River fire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Northern Territory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45,000,000 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717283"/>
                  </a:ext>
                </a:extLst>
              </a:tr>
              <a:tr h="21684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1968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1968-69 Killarney Top Springs bushfires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Northern Territory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40,000,000 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682241"/>
                  </a:ext>
                </a:extLst>
              </a:tr>
              <a:tr h="21684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2002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2002 NT bushfires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Northern Territory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38,000,000 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414404"/>
                  </a:ext>
                </a:extLst>
              </a:tr>
              <a:tr h="21684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1975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1974-75 Australian bushfire season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Western Australia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29,000,000 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55692"/>
                  </a:ext>
                </a:extLst>
              </a:tr>
              <a:tr h="21684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1975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1974-75 Australian bushfire season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South Australia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16,000,000 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346006"/>
                  </a:ext>
                </a:extLst>
              </a:tr>
              <a:tr h="21684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1975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1974-75 Australian bushfire season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Queensland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 7,300,000 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075765"/>
                  </a:ext>
                </a:extLst>
              </a:tr>
              <a:tr h="21684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2020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2019–20 Australian bushfire season (Black Summer)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Northern Territory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 6,800,000 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138678"/>
                  </a:ext>
                </a:extLst>
              </a:tr>
              <a:tr h="21684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2020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2019–20 Australian bushfire season (Black Summer)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New South Wales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 5,500,000 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058005"/>
                  </a:ext>
                </a:extLst>
              </a:tr>
              <a:tr h="21684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1851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Black Thursday bushfires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Victoria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 5,000,000 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380661"/>
                  </a:ext>
                </a:extLst>
              </a:tr>
              <a:tr h="21684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1975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1974-75 Australian bushfire season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New South Wales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 4,500,000 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76920"/>
                  </a:ext>
                </a:extLst>
              </a:tr>
              <a:tr h="21684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1952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1951–52 bushfires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Victoria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 4,000,000 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0642713"/>
                  </a:ext>
                </a:extLst>
              </a:tr>
              <a:tr h="21684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2020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2019–20 Australian bushfire season (Black Summer)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Queensland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 2,500,000 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684100"/>
                  </a:ext>
                </a:extLst>
              </a:tr>
              <a:tr h="21684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1985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1984 - 85 New South Wales bushfires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New South Wales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 2,484,000 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62157"/>
                  </a:ext>
                </a:extLst>
              </a:tr>
              <a:tr h="21684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2020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2019–20 Australian bushfire season (Black Summer)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Western Australia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 2,200,000 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73746"/>
                  </a:ext>
                </a:extLst>
              </a:tr>
              <a:tr h="21684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2003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Tenterden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Western Australia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 2,110,000 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492096"/>
                  </a:ext>
                </a:extLst>
              </a:tr>
              <a:tr h="21684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1957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1957 Grose Valley bushfire, Blue Mountains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New South Wales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 2,000,000 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829211"/>
                  </a:ext>
                </a:extLst>
              </a:tr>
              <a:tr h="21684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1939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Black Friday bushfires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Victoria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 2,000,000 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126830"/>
                  </a:ext>
                </a:extLst>
              </a:tr>
              <a:tr h="21684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1961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1961 Western Australian bushfires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Western Australia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 1,800,000 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791312"/>
                  </a:ext>
                </a:extLst>
              </a:tr>
              <a:tr h="21684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2020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2019–20 Australian bushfire season (Black Summer)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Victoria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 1,500,000 </a:t>
                      </a:r>
                    </a:p>
                  </a:txBody>
                  <a:tcPr marL="8411" marR="8411" marT="841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543476"/>
                  </a:ext>
                </a:extLst>
              </a:tr>
            </a:tbl>
          </a:graphicData>
        </a:graphic>
      </p:graphicFrame>
      <p:sp>
        <p:nvSpPr>
          <p:cNvPr id="30" name="Title 1">
            <a:extLst>
              <a:ext uri="{FF2B5EF4-FFF2-40B4-BE49-F238E27FC236}">
                <a16:creationId xmlns:a16="http://schemas.microsoft.com/office/drawing/2014/main" id="{548E6122-041D-A74E-9C36-7695E42D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79" y="199490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+mn-lt"/>
              </a:rPr>
              <a:t>Most hectares burnt</a:t>
            </a:r>
          </a:p>
        </p:txBody>
      </p:sp>
    </p:spTree>
    <p:extLst>
      <p:ext uri="{BB962C8B-B14F-4D97-AF65-F5344CB8AC3E}">
        <p14:creationId xmlns:p14="http://schemas.microsoft.com/office/powerpoint/2010/main" val="1151490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7B06-7DBE-5149-B2B7-BEEFAE3E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latin typeface="+mn-lt"/>
              </a:rPr>
              <a:t>Findings: Bushfires</a:t>
            </a:r>
          </a:p>
        </p:txBody>
      </p:sp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3E0FEBA5-B4FC-4078-B112-C89DCE4CB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612" y="1"/>
            <a:ext cx="1050388" cy="1050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806F8F-53F8-A84C-A90F-0F21AF609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690688"/>
            <a:ext cx="8606928" cy="430346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4C494C-BCFB-4721-B94A-7F80C91752BB}"/>
              </a:ext>
            </a:extLst>
          </p:cNvPr>
          <p:cNvSpPr txBox="1">
            <a:spLocks/>
          </p:cNvSpPr>
          <p:nvPr/>
        </p:nvSpPr>
        <p:spPr>
          <a:xfrm>
            <a:off x="835152" y="1671568"/>
            <a:ext cx="3643858" cy="4303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Average rain fall does not have a significant statistical impact to average hectares burned due to bushfires</a:t>
            </a:r>
          </a:p>
        </p:txBody>
      </p:sp>
    </p:spTree>
    <p:extLst>
      <p:ext uri="{BB962C8B-B14F-4D97-AF65-F5344CB8AC3E}">
        <p14:creationId xmlns:p14="http://schemas.microsoft.com/office/powerpoint/2010/main" val="3198231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7B06-7DBE-5149-B2B7-BEEFAE3E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latin typeface="+mn-lt"/>
              </a:rPr>
              <a:t>Findings: Bushfires</a:t>
            </a:r>
          </a:p>
        </p:txBody>
      </p:sp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3E0FEBA5-B4FC-4078-B112-C89DCE4CB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612" y="1"/>
            <a:ext cx="1050388" cy="10503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4C494C-BCFB-4721-B94A-7F80C91752BB}"/>
              </a:ext>
            </a:extLst>
          </p:cNvPr>
          <p:cNvSpPr txBox="1">
            <a:spLocks/>
          </p:cNvSpPr>
          <p:nvPr/>
        </p:nvSpPr>
        <p:spPr>
          <a:xfrm>
            <a:off x="838200" y="1520208"/>
            <a:ext cx="11071783" cy="4303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Observation for long-term average shows consistent average rainfall.</a:t>
            </a:r>
          </a:p>
          <a:p>
            <a:r>
              <a:rPr lang="en-US" sz="3000" dirty="0"/>
              <a:t>Mean total rainfall varies significantly each year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A0985B8-0A32-494D-85C4-CB3DE203B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2892425"/>
            <a:ext cx="94297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08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36852-8E33-8840-8181-7B7924664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751" y="2962495"/>
            <a:ext cx="7644497" cy="933010"/>
          </a:xfrm>
        </p:spPr>
        <p:txBody>
          <a:bodyPr anchor="ctr">
            <a:normAutofit/>
          </a:bodyPr>
          <a:lstStyle/>
          <a:p>
            <a:pPr algn="ctr"/>
            <a:r>
              <a:rPr lang="en-US" sz="5000" b="1" dirty="0">
                <a:latin typeface="+mn-lt"/>
              </a:rPr>
              <a:t>Bushfire safety presentation</a:t>
            </a:r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922D23D6-2AC9-4A96-9496-0C0D571C4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612" y="1"/>
            <a:ext cx="1050388" cy="105038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070E71A-86D4-45D5-BD51-71CD5982C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9" y="4894400"/>
            <a:ext cx="57150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6AE9EF-A66B-4D62-B3B7-7E1A052E3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452" y="3676650"/>
            <a:ext cx="2640858" cy="41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30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4BB43-F86A-974D-BEB1-19ECDD79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latin typeface="+mn-lt"/>
              </a:rPr>
              <a:t>Further Research - Climate</a:t>
            </a:r>
            <a:endParaRPr lang="en-US" sz="25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D4D78-F30C-944E-847C-C286B92FA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Climate change = complex!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000" dirty="0"/>
              <a:t>Further research into our variables</a:t>
            </a:r>
          </a:p>
        </p:txBody>
      </p:sp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7075EC98-CB1D-485E-97F0-50369F19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612" y="1"/>
            <a:ext cx="1050388" cy="10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24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4BB43-F86A-974D-BEB1-19ECDD79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latin typeface="+mn-lt"/>
              </a:rPr>
              <a:t>Further Research - Bushfires</a:t>
            </a:r>
            <a:endParaRPr lang="en-US" sz="25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D4D78-F30C-944E-847C-C286B92FA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Bushfires also affected by: </a:t>
            </a:r>
          </a:p>
          <a:p>
            <a:pPr lvl="1">
              <a:lnSpc>
                <a:spcPct val="100000"/>
              </a:lnSpc>
            </a:pPr>
            <a:r>
              <a:rPr lang="en-US" sz="2500" dirty="0"/>
              <a:t>Wind speed – burn time and fire containment</a:t>
            </a:r>
          </a:p>
          <a:p>
            <a:pPr lvl="1">
              <a:lnSpc>
                <a:spcPct val="100000"/>
              </a:lnSpc>
            </a:pPr>
            <a:r>
              <a:rPr lang="en-US" sz="2500" dirty="0"/>
              <a:t>Other weather factors – i.e. cyclones</a:t>
            </a:r>
          </a:p>
          <a:p>
            <a:pPr lvl="1">
              <a:lnSpc>
                <a:spcPct val="100000"/>
              </a:lnSpc>
            </a:pPr>
            <a:r>
              <a:rPr lang="en-US" sz="2500" dirty="0"/>
              <a:t>Where it starts and travels – i.e. towards bushland  / residential area, emergency services personnel access</a:t>
            </a:r>
          </a:p>
          <a:p>
            <a:pPr lvl="1">
              <a:lnSpc>
                <a:spcPct val="100000"/>
              </a:lnSpc>
            </a:pPr>
            <a:r>
              <a:rPr lang="en-US" sz="2500" dirty="0"/>
              <a:t>Level of fuel load on forest floor</a:t>
            </a:r>
          </a:p>
          <a:p>
            <a:pPr lvl="1">
              <a:lnSpc>
                <a:spcPct val="100000"/>
              </a:lnSpc>
            </a:pPr>
            <a:r>
              <a:rPr lang="en-US" sz="2500" dirty="0"/>
              <a:t>Frequency of burn-offs during off peak fire season</a:t>
            </a:r>
          </a:p>
        </p:txBody>
      </p:sp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7075EC98-CB1D-485E-97F0-50369F19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612" y="1"/>
            <a:ext cx="1050388" cy="10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96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3E0FEBA5-B4FC-4078-B112-C89DCE4CB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612" y="1"/>
            <a:ext cx="1050388" cy="1050388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48602A-B3C1-814F-ABAB-908F2642F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3"/>
          <a:stretch/>
        </p:blipFill>
        <p:spPr>
          <a:xfrm>
            <a:off x="1327150" y="304800"/>
            <a:ext cx="9537700" cy="60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54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1A22DEB-68E3-7C44-A8A7-40371178C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701800"/>
            <a:ext cx="109474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97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FA5FFE-B105-9843-B845-0EFB669A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Thank you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C3465D-D6FD-40A7-BCA3-355DAA9D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931" y="2133342"/>
            <a:ext cx="2057687" cy="1848108"/>
          </a:xfrm>
          <a:prstGeom prst="rect">
            <a:avLst/>
          </a:prstGeom>
        </p:spPr>
      </p:pic>
      <p:sp>
        <p:nvSpPr>
          <p:cNvPr id="8" name="Minus Sign 7">
            <a:extLst>
              <a:ext uri="{FF2B5EF4-FFF2-40B4-BE49-F238E27FC236}">
                <a16:creationId xmlns:a16="http://schemas.microsoft.com/office/drawing/2014/main" id="{B2F32570-B8D3-4456-A5AC-6E5A91636D30}"/>
              </a:ext>
            </a:extLst>
          </p:cNvPr>
          <p:cNvSpPr/>
          <p:nvPr/>
        </p:nvSpPr>
        <p:spPr>
          <a:xfrm rot="16200000">
            <a:off x="7768561" y="1440423"/>
            <a:ext cx="428423" cy="152365"/>
          </a:xfrm>
          <a:prstGeom prst="mathMinus">
            <a:avLst/>
          </a:prstGeom>
          <a:solidFill>
            <a:srgbClr val="FFA7EE"/>
          </a:solidFill>
          <a:ln>
            <a:solidFill>
              <a:srgbClr val="FFA7EE"/>
            </a:solidFill>
          </a:ln>
          <a:effectLst>
            <a:glow rad="101600">
              <a:srgbClr val="FFA7EE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9F73A400-9A07-4F11-808D-4A669D577AB9}"/>
              </a:ext>
            </a:extLst>
          </p:cNvPr>
          <p:cNvSpPr/>
          <p:nvPr/>
        </p:nvSpPr>
        <p:spPr>
          <a:xfrm>
            <a:off x="9441126" y="3146798"/>
            <a:ext cx="428423" cy="125922"/>
          </a:xfrm>
          <a:prstGeom prst="mathMinus">
            <a:avLst/>
          </a:prstGeom>
          <a:solidFill>
            <a:srgbClr val="FFA7EE"/>
          </a:solidFill>
          <a:ln>
            <a:solidFill>
              <a:srgbClr val="FFA7EE"/>
            </a:solidFill>
          </a:ln>
          <a:effectLst>
            <a:glow rad="101600">
              <a:srgbClr val="FFA7EE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Minus Sign 9">
            <a:extLst>
              <a:ext uri="{FF2B5EF4-FFF2-40B4-BE49-F238E27FC236}">
                <a16:creationId xmlns:a16="http://schemas.microsoft.com/office/drawing/2014/main" id="{086F4F03-1880-41F5-8B1C-EC63AEB8D0E6}"/>
              </a:ext>
            </a:extLst>
          </p:cNvPr>
          <p:cNvSpPr/>
          <p:nvPr/>
        </p:nvSpPr>
        <p:spPr>
          <a:xfrm>
            <a:off x="6096000" y="3146797"/>
            <a:ext cx="428423" cy="125922"/>
          </a:xfrm>
          <a:prstGeom prst="mathMinus">
            <a:avLst/>
          </a:prstGeom>
          <a:solidFill>
            <a:srgbClr val="FFA7EE"/>
          </a:solidFill>
          <a:ln>
            <a:solidFill>
              <a:srgbClr val="FFA7EE"/>
            </a:solidFill>
          </a:ln>
          <a:effectLst>
            <a:glow rad="101600">
              <a:srgbClr val="FFA7EE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Minus Sign 10">
            <a:extLst>
              <a:ext uri="{FF2B5EF4-FFF2-40B4-BE49-F238E27FC236}">
                <a16:creationId xmlns:a16="http://schemas.microsoft.com/office/drawing/2014/main" id="{59833BED-B496-455B-9AF1-A3D7CD3013CF}"/>
              </a:ext>
            </a:extLst>
          </p:cNvPr>
          <p:cNvSpPr/>
          <p:nvPr/>
        </p:nvSpPr>
        <p:spPr>
          <a:xfrm rot="18946674">
            <a:off x="9226913" y="1843300"/>
            <a:ext cx="428423" cy="125922"/>
          </a:xfrm>
          <a:prstGeom prst="mathMinus">
            <a:avLst/>
          </a:prstGeom>
          <a:solidFill>
            <a:srgbClr val="FFA7EE"/>
          </a:solidFill>
          <a:ln>
            <a:solidFill>
              <a:srgbClr val="FFA7EE"/>
            </a:solidFill>
          </a:ln>
          <a:effectLst>
            <a:glow rad="101600">
              <a:srgbClr val="FFA7EE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Minus Sign 11">
            <a:extLst>
              <a:ext uri="{FF2B5EF4-FFF2-40B4-BE49-F238E27FC236}">
                <a16:creationId xmlns:a16="http://schemas.microsoft.com/office/drawing/2014/main" id="{120ADAF8-ACCA-4283-9AE7-6D91CF48FCF0}"/>
              </a:ext>
            </a:extLst>
          </p:cNvPr>
          <p:cNvSpPr/>
          <p:nvPr/>
        </p:nvSpPr>
        <p:spPr>
          <a:xfrm rot="13163808">
            <a:off x="6302968" y="1852468"/>
            <a:ext cx="428423" cy="125922"/>
          </a:xfrm>
          <a:prstGeom prst="mathMinus">
            <a:avLst/>
          </a:prstGeom>
          <a:solidFill>
            <a:srgbClr val="FFA7EE"/>
          </a:solidFill>
          <a:ln>
            <a:solidFill>
              <a:srgbClr val="FFA7EE"/>
            </a:solidFill>
          </a:ln>
          <a:effectLst>
            <a:glow rad="101600">
              <a:srgbClr val="FFA7EE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3138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89AD-B27C-9B43-9BC8-BF345B54E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latin typeface="+mn-lt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B815E-5BF6-B44F-9EBE-04375BDF2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Temperature – Climate Knowledge Portal (World Bank)</a:t>
            </a:r>
          </a:p>
          <a:p>
            <a:r>
              <a:rPr lang="en-US" sz="2500" dirty="0"/>
              <a:t>Green House Gasses – CSRIO </a:t>
            </a:r>
          </a:p>
          <a:p>
            <a:r>
              <a:rPr lang="en-US" sz="2500" dirty="0"/>
              <a:t>Rain fall </a:t>
            </a:r>
          </a:p>
          <a:p>
            <a:pPr lvl="1"/>
            <a:r>
              <a:rPr lang="en-US" sz="2500" dirty="0"/>
              <a:t>Climate Knowledge Portal (World Bank)</a:t>
            </a:r>
          </a:p>
          <a:p>
            <a:pPr lvl="1"/>
            <a:r>
              <a:rPr lang="en-US" sz="2500" dirty="0"/>
              <a:t>Bureau of Meteorology (Australia)</a:t>
            </a:r>
          </a:p>
          <a:p>
            <a:r>
              <a:rPr lang="en-US" sz="2500" dirty="0"/>
              <a:t>Deforestation – Australian Department of Agriculture, Water and Environment </a:t>
            </a:r>
          </a:p>
          <a:p>
            <a:r>
              <a:rPr lang="en-US" sz="2500" dirty="0"/>
              <a:t>Bushfires – Wikipedia, Fire Departments website across Australia, Newspapers</a:t>
            </a:r>
          </a:p>
        </p:txBody>
      </p:sp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3592AF75-DCCD-43B5-9D50-124100690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612" y="1"/>
            <a:ext cx="1050388" cy="10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0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0B586D-3AA0-44DE-AE76-04201334E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77" y="734712"/>
            <a:ext cx="10175845" cy="5388573"/>
          </a:xfrm>
          <a:prstGeom prst="rect">
            <a:avLst/>
          </a:prstGeom>
        </p:spPr>
      </p:pic>
      <p:sp>
        <p:nvSpPr>
          <p:cNvPr id="5" name="Rectangle 4">
            <a:hlinkClick r:id="rId4"/>
            <a:extLst>
              <a:ext uri="{FF2B5EF4-FFF2-40B4-BE49-F238E27FC236}">
                <a16:creationId xmlns:a16="http://schemas.microsoft.com/office/drawing/2014/main" id="{3E351F91-C1C8-4DED-A1AF-ED1E38144D4A}"/>
              </a:ext>
            </a:extLst>
          </p:cNvPr>
          <p:cNvSpPr/>
          <p:nvPr/>
        </p:nvSpPr>
        <p:spPr>
          <a:xfrm>
            <a:off x="1008077" y="6123285"/>
            <a:ext cx="4069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https://mybushfireplan.wa.gov.au/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A867BD4-6505-44B1-9BE3-6B649F460BA4}"/>
              </a:ext>
            </a:extLst>
          </p:cNvPr>
          <p:cNvSpPr txBox="1">
            <a:spLocks/>
          </p:cNvSpPr>
          <p:nvPr/>
        </p:nvSpPr>
        <p:spPr>
          <a:xfrm>
            <a:off x="9791677" y="142220"/>
            <a:ext cx="2400323" cy="5924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AU" sz="2500" dirty="0"/>
              <a:t>Bushfire Safety</a:t>
            </a:r>
          </a:p>
        </p:txBody>
      </p:sp>
    </p:spTree>
    <p:extLst>
      <p:ext uri="{BB962C8B-B14F-4D97-AF65-F5344CB8AC3E}">
        <p14:creationId xmlns:p14="http://schemas.microsoft.com/office/powerpoint/2010/main" val="3383998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5333A-64FC-45CE-94D9-A88BAC03A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55" y="889941"/>
            <a:ext cx="10598090" cy="5078117"/>
          </a:xfrm>
          <a:prstGeom prst="rect">
            <a:avLst/>
          </a:prstGeom>
        </p:spPr>
      </p:pic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72826478-E22A-4637-9717-914EA68C02A7}"/>
              </a:ext>
            </a:extLst>
          </p:cNvPr>
          <p:cNvSpPr/>
          <p:nvPr/>
        </p:nvSpPr>
        <p:spPr>
          <a:xfrm>
            <a:off x="796955" y="5968058"/>
            <a:ext cx="4015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https://mybushfireplan.wa.gov.au/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D3FBD91E-4E9C-4490-924E-F04D5DD0C456}"/>
              </a:ext>
            </a:extLst>
          </p:cNvPr>
          <p:cNvSpPr txBox="1">
            <a:spLocks/>
          </p:cNvSpPr>
          <p:nvPr/>
        </p:nvSpPr>
        <p:spPr>
          <a:xfrm>
            <a:off x="9791677" y="142220"/>
            <a:ext cx="2400323" cy="5924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AU" sz="2500" dirty="0"/>
              <a:t>Bushfire Safety</a:t>
            </a:r>
          </a:p>
        </p:txBody>
      </p:sp>
    </p:spTree>
    <p:extLst>
      <p:ext uri="{BB962C8B-B14F-4D97-AF65-F5344CB8AC3E}">
        <p14:creationId xmlns:p14="http://schemas.microsoft.com/office/powerpoint/2010/main" val="2858857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9BBA-B346-8D4D-80AD-3E0D605B9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latin typeface="+mn-lt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A1512-74D9-2540-826B-6129DAB6F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AU" sz="3000" dirty="0"/>
              <a:t>How has the climate impacted the occurrence of bushfires in Australia?</a:t>
            </a:r>
          </a:p>
          <a:p>
            <a:pPr>
              <a:lnSpc>
                <a:spcPct val="100000"/>
              </a:lnSpc>
            </a:pPr>
            <a:endParaRPr lang="en-AU" sz="3000" dirty="0"/>
          </a:p>
          <a:p>
            <a:pPr>
              <a:lnSpc>
                <a:spcPct val="100000"/>
              </a:lnSpc>
            </a:pPr>
            <a:r>
              <a:rPr lang="en-AU" sz="3000" dirty="0"/>
              <a:t>How has climate change impacted the environment?</a:t>
            </a:r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023D5A35-5A4C-453C-9912-D15869862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612" y="1"/>
            <a:ext cx="1050388" cy="10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4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250C579-98C0-A34B-AEAB-8A77F0650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2070"/>
            <a:ext cx="11430000" cy="2717800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D9BFCE9-A93D-A547-BA68-20B0596CE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369813"/>
            <a:ext cx="112903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82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E8A2-7E9A-F942-9CD8-55BA0246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latin typeface="+mn-lt"/>
              </a:rPr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6C09E-361B-7F44-A7EF-477D40C60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000" dirty="0"/>
              <a:t>Climate change has increased the occurrence and severity of bushfires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000" dirty="0"/>
              <a:t>There is a relationship between bushfires, GHG, rainfall, temperature and deforestation</a:t>
            </a: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A5C3C1C9-58D1-4CD8-B21D-3518C3066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612" y="1"/>
            <a:ext cx="1050388" cy="10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46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322C-560B-AD4F-911E-A51123FE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latin typeface="+mn-lt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F7849-E616-8742-A16C-F5E12FE7D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2156"/>
            <a:ext cx="5257800" cy="3932277"/>
          </a:xfrm>
        </p:spPr>
        <p:txBody>
          <a:bodyPr numCol="1">
            <a:noAutofit/>
          </a:bodyPr>
          <a:lstStyle/>
          <a:p>
            <a:pPr lvl="1">
              <a:lnSpc>
                <a:spcPct val="150000"/>
              </a:lnSpc>
            </a:pPr>
            <a:endParaRPr lang="en-US" sz="1500" dirty="0"/>
          </a:p>
          <a:p>
            <a:pPr lvl="1">
              <a:lnSpc>
                <a:spcPct val="150000"/>
              </a:lnSpc>
            </a:pPr>
            <a:r>
              <a:rPr lang="en-US" sz="2500" dirty="0"/>
              <a:t>Green house gasses</a:t>
            </a:r>
            <a:endParaRPr lang="en-US" sz="2500" b="1" dirty="0"/>
          </a:p>
          <a:p>
            <a:pPr lvl="1">
              <a:lnSpc>
                <a:spcPct val="150000"/>
              </a:lnSpc>
            </a:pPr>
            <a:r>
              <a:rPr lang="en-US" sz="2500" dirty="0"/>
              <a:t>Level of rainfall across time</a:t>
            </a:r>
            <a:endParaRPr lang="en-US" sz="2500" b="1" dirty="0"/>
          </a:p>
          <a:p>
            <a:pPr lvl="1">
              <a:lnSpc>
                <a:spcPct val="150000"/>
              </a:lnSpc>
            </a:pPr>
            <a:r>
              <a:rPr lang="en-US" sz="2500" dirty="0"/>
              <a:t>Temperatures</a:t>
            </a:r>
            <a:endParaRPr lang="en-US" sz="2500" b="1" dirty="0"/>
          </a:p>
          <a:p>
            <a:pPr lvl="1">
              <a:lnSpc>
                <a:spcPct val="150000"/>
              </a:lnSpc>
            </a:pPr>
            <a:r>
              <a:rPr lang="en-US" sz="2500" dirty="0"/>
              <a:t>Level of deforestation</a:t>
            </a:r>
            <a:endParaRPr lang="en-US" sz="2500" b="1" dirty="0"/>
          </a:p>
          <a:p>
            <a:pPr lvl="1">
              <a:lnSpc>
                <a:spcPct val="150000"/>
              </a:lnSpc>
            </a:pPr>
            <a:r>
              <a:rPr lang="en-US" sz="2500" dirty="0"/>
              <a:t>Bushfire incidents</a:t>
            </a:r>
            <a:endParaRPr lang="en-US" sz="2500" b="1" dirty="0"/>
          </a:p>
          <a:p>
            <a:pPr lvl="1">
              <a:lnSpc>
                <a:spcPct val="150000"/>
              </a:lnSpc>
            </a:pPr>
            <a:endParaRPr lang="en-US" sz="2500" dirty="0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B74BF4A7-6E6D-432E-84FF-76805F286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612" y="1"/>
            <a:ext cx="1050388" cy="1050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524B62-52D7-4FF3-8EB5-5DAA54B11E08}"/>
              </a:ext>
            </a:extLst>
          </p:cNvPr>
          <p:cNvSpPr txBox="1"/>
          <p:nvPr/>
        </p:nvSpPr>
        <p:spPr>
          <a:xfrm>
            <a:off x="838200" y="1690687"/>
            <a:ext cx="822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Climate change is proxied by the following datasets:</a:t>
            </a:r>
            <a:endParaRPr lang="en-AU" sz="3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E182DA-E032-4CE1-926A-1D64030CC5BA}"/>
              </a:ext>
            </a:extLst>
          </p:cNvPr>
          <p:cNvSpPr txBox="1">
            <a:spLocks/>
          </p:cNvSpPr>
          <p:nvPr/>
        </p:nvSpPr>
        <p:spPr>
          <a:xfrm>
            <a:off x="6096000" y="1872156"/>
            <a:ext cx="5257800" cy="3932277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1500" dirty="0"/>
          </a:p>
          <a:p>
            <a:pPr marL="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500" dirty="0"/>
              <a:t>Three biggest: CO2, CH4, N2O</a:t>
            </a:r>
          </a:p>
          <a:p>
            <a:pPr marL="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500" dirty="0"/>
              <a:t>Average p/year, total p/year &amp; state</a:t>
            </a:r>
          </a:p>
          <a:p>
            <a:pPr marL="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500" dirty="0"/>
              <a:t>Average p/year</a:t>
            </a:r>
          </a:p>
          <a:p>
            <a:pPr marL="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500" dirty="0"/>
              <a:t>If crown cover &gt;20% p/strata</a:t>
            </a:r>
          </a:p>
          <a:p>
            <a:pPr marL="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500" dirty="0"/>
              <a:t>Total ha burnt area &amp; estimated value loss from bushfire incidents p/year</a:t>
            </a:r>
          </a:p>
          <a:p>
            <a:pPr lvl="1">
              <a:lnSpc>
                <a:spcPct val="150000"/>
              </a:lnSpc>
            </a:pPr>
            <a:endParaRPr lang="en-US" sz="25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F7C41B-EFE6-4A5F-8954-769AC09ED001}"/>
              </a:ext>
            </a:extLst>
          </p:cNvPr>
          <p:cNvCxnSpPr>
            <a:cxnSpLocks/>
          </p:cNvCxnSpPr>
          <p:nvPr/>
        </p:nvCxnSpPr>
        <p:spPr>
          <a:xfrm>
            <a:off x="4476750" y="2656421"/>
            <a:ext cx="146685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38274A-4D5F-4335-97EF-47B644A70A9F}"/>
              </a:ext>
            </a:extLst>
          </p:cNvPr>
          <p:cNvCxnSpPr>
            <a:cxnSpLocks/>
          </p:cNvCxnSpPr>
          <p:nvPr/>
        </p:nvCxnSpPr>
        <p:spPr>
          <a:xfrm>
            <a:off x="5391150" y="3266021"/>
            <a:ext cx="55245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03F1A3-47A1-4DD6-82F1-2EF35830F83A}"/>
              </a:ext>
            </a:extLst>
          </p:cNvPr>
          <p:cNvCxnSpPr>
            <a:cxnSpLocks/>
          </p:cNvCxnSpPr>
          <p:nvPr/>
        </p:nvCxnSpPr>
        <p:spPr>
          <a:xfrm>
            <a:off x="3695700" y="3932771"/>
            <a:ext cx="22479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EF7E25-F7C0-4C6C-B79A-015290B34296}"/>
              </a:ext>
            </a:extLst>
          </p:cNvPr>
          <p:cNvCxnSpPr>
            <a:cxnSpLocks/>
          </p:cNvCxnSpPr>
          <p:nvPr/>
        </p:nvCxnSpPr>
        <p:spPr>
          <a:xfrm>
            <a:off x="4743450" y="4542371"/>
            <a:ext cx="1200150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2782A2-F891-40A5-9961-4A1CE931D607}"/>
              </a:ext>
            </a:extLst>
          </p:cNvPr>
          <p:cNvCxnSpPr>
            <a:cxnSpLocks/>
          </p:cNvCxnSpPr>
          <p:nvPr/>
        </p:nvCxnSpPr>
        <p:spPr>
          <a:xfrm>
            <a:off x="4343400" y="5190071"/>
            <a:ext cx="160020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47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E14EB-5DF0-BF47-80C3-EFC9F0EAE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latin typeface="+mn-lt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9D26B-F0F3-694B-8782-96BBBDB72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Data in unusable format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Merged data unbalanced, different timeframes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Difficulty finding good </a:t>
            </a:r>
            <a:r>
              <a:rPr lang="en-US" sz="3000" b="1" i="1" u="sng" dirty="0"/>
              <a:t>open</a:t>
            </a:r>
            <a:r>
              <a:rPr lang="en-US" sz="3000" dirty="0"/>
              <a:t> and consolidated sources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Statistical testing was very bland</a:t>
            </a: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69A63796-D68D-4AB7-AB28-BF8218558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612" y="1"/>
            <a:ext cx="1050388" cy="10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26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1028</Words>
  <Application>Microsoft Office PowerPoint</Application>
  <PresentationFormat>Widescreen</PresentationFormat>
  <Paragraphs>259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Bushfire safety presentation</vt:lpstr>
      <vt:lpstr>PowerPoint Presentation</vt:lpstr>
      <vt:lpstr>PowerPoint Presentation</vt:lpstr>
      <vt:lpstr>Research question</vt:lpstr>
      <vt:lpstr>PowerPoint Presentation</vt:lpstr>
      <vt:lpstr>Hypothesis</vt:lpstr>
      <vt:lpstr>Data</vt:lpstr>
      <vt:lpstr>Challenges</vt:lpstr>
      <vt:lpstr>PowerPoint Presentation</vt:lpstr>
      <vt:lpstr>Findings: Rainfall</vt:lpstr>
      <vt:lpstr>Findings: Temperature</vt:lpstr>
      <vt:lpstr>Findings: Emissions</vt:lpstr>
      <vt:lpstr>Findings: Emissions</vt:lpstr>
      <vt:lpstr>Findings: Temperature v Emissions</vt:lpstr>
      <vt:lpstr>Findings: Bushfires</vt:lpstr>
      <vt:lpstr>Most hectares burnt</vt:lpstr>
      <vt:lpstr>Findings: Bushfires</vt:lpstr>
      <vt:lpstr>Findings: Bushfires</vt:lpstr>
      <vt:lpstr>Further Research - Climate</vt:lpstr>
      <vt:lpstr>Further Research - Bushfires</vt:lpstr>
      <vt:lpstr>PowerPoint Presentation</vt:lpstr>
      <vt:lpstr>PowerPoint Presentation</vt:lpstr>
      <vt:lpstr>Thank you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Spiros Basilakes</cp:lastModifiedBy>
  <cp:revision>29</cp:revision>
  <dcterms:created xsi:type="dcterms:W3CDTF">2021-02-05T15:23:11Z</dcterms:created>
  <dcterms:modified xsi:type="dcterms:W3CDTF">2021-02-06T05:57:10Z</dcterms:modified>
</cp:coreProperties>
</file>